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chard Gonçalves" initials="" lastIdx="5" clrIdx="0"/>
  <p:cmAuthor id="1" name="Mateus Bortoli Harano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5-20T18:17:10.748" idx="1">
    <p:pos x="6000" y="0"/>
    <p:text>http://solargis.com/assets/graphic/free-map/GHI/Solargis-World-GHI-solar-resource-map-en.png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19T19:56:54.613" idx="1">
    <p:pos x="6000" y="100"/>
    <p:text>http://www.businessinsider.com/best-solar-power-countries-2016-3/#2-china-28330-megawatts-9</p:text>
  </p:cm>
  <p:cm authorId="0" dt="2017-05-22T04:08:55.735" idx="2">
    <p:pos x="6000" y="0"/>
    <p:text>http://elcosolar.com.br/energia-solar-fonte-que-mais-cresce-no-brasil/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5-19T18:04:05.663" idx="5">
    <p:pos x="6000" y="200"/>
    <p:text>http://www.dailymail.co.uk/sciencetech/article-4341902/Researchers-create-world-s-efficient-solar-panels.html</p:text>
  </p:cm>
  <p:cm authorId="0" dt="2017-05-19T18:41:43.065" idx="4">
    <p:pos x="6000" y="100"/>
    <p:text>http://spectrum.ieee.org/energywise/energy/renewables/efficiency-of-solar-cells-continues-to-climb</p:text>
  </p:cm>
  <p:cm authorId="0" dt="2017-05-19T18:50:03.248" idx="3">
    <p:pos x="6000" y="0"/>
    <p:text>recorde de eficiencia(grafico): https://www.nrel.gov/pv/assets/images/efficiency-chart.png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15191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adios.ebc.com.br/revista-brasil/edicao/2015-01/sistema-eletrico-brasileiro-opera-no-limite" TargetMode="External"/><Relationship Id="rId3" Type="http://schemas.openxmlformats.org/officeDocument/2006/relationships/hyperlink" Target="http://www.aneel.gov.br/infografico" TargetMode="External"/><Relationship Id="rId7" Type="http://schemas.openxmlformats.org/officeDocument/2006/relationships/hyperlink" Target="https://www.cartacapital.com.br/economia/para-evitar-crise-brasil-precisa-diversificar-matriz-energetica-3395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oglobo.globo.com/opiniao/populismo-tarifario-obras-atrasadas-seca-15104780" TargetMode="External"/><Relationship Id="rId11" Type="http://schemas.openxmlformats.org/officeDocument/2006/relationships/hyperlink" Target="http://noticias.r7.com/economia/vila-da-conta-de-luz-mais-cara-termeletrica-cresce-600-em-oito-anos-14032014" TargetMode="External"/><Relationship Id="rId5" Type="http://schemas.openxmlformats.org/officeDocument/2006/relationships/hyperlink" Target="http://www.correio24horas.com.br/detalhe/desafio-energetico/noticia/crise-energetica-brasileira-e-fruto-da-ma-gestao-e-nao-da-seca-defende-especialista/?cHash=81a3f3e8261b675dffc9267945ef7f98" TargetMode="External"/><Relationship Id="rId10" Type="http://schemas.openxmlformats.org/officeDocument/2006/relationships/hyperlink" Target="https://www.greenme.com.br/informar-se/energia-renovavel/1360-crise-energetica-hidreletricas-interrompem-producao" TargetMode="External"/><Relationship Id="rId4" Type="http://schemas.openxmlformats.org/officeDocument/2006/relationships/hyperlink" Target="http://www.aneel.gov.br/documents/656877/15142444/Fontes+de+Energia+no+Brasil/2eb48f5c-cc7f-4f63-867e-b2a4f3603418?version=1.0" TargetMode="External"/><Relationship Id="rId9" Type="http://schemas.openxmlformats.org/officeDocument/2006/relationships/hyperlink" Target="http://noblat.oglobo.globo.com/geral/noticia/2015/01/brasil-enfrenta-pior-crise-energetica-da-historia.html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488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7533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0824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0929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4317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7442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6258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6541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29108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53466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777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8009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66947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54257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95208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57768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21445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89544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82088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68080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73003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8715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81806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3021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8212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1245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6612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pt-BR" u="sng">
                <a:solidFill>
                  <a:schemeClr val="hlink"/>
                </a:solidFill>
                <a:hlinkClick r:id="rId3"/>
              </a:rPr>
              <a:t>http://www.aneel.gov.br/infografico</a:t>
            </a:r>
          </a:p>
          <a:p>
            <a:pPr marL="457200" lvl="0" indent="-228600" rtl="0">
              <a:spcBef>
                <a:spcPts val="0"/>
              </a:spcBef>
            </a:pPr>
            <a:r>
              <a:rPr lang="pt-BR" sz="10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http://www.aneel.gov.br/documents/656877/15142444/Fontes+de+Energia+no+Brasil/2eb48f5c-cc7f-4f63-867e-b2a4f3603418?version=1.0</a:t>
            </a:r>
          </a:p>
          <a:p>
            <a:pPr marL="457200" lvl="0" indent="-292100" rtl="0">
              <a:spcBef>
                <a:spcPts val="0"/>
              </a:spcBef>
              <a:buSzPct val="100000"/>
            </a:pPr>
            <a:r>
              <a:rPr lang="pt-BR" sz="1000" u="sng">
                <a:solidFill>
                  <a:srgbClr val="6611CC"/>
                </a:solidFill>
                <a:highlight>
                  <a:srgbClr val="FFFFFF"/>
                </a:highlight>
                <a:hlinkClick r:id="rId5"/>
              </a:rPr>
              <a:t>http://www.correio24horas.com.br/detalhe/desafio-energetico/noticia/crise-energetica-brasileira-e-fruto-da-ma-gestao-e-nao-da-seca-defende-especialista/?cHash=81a3f3e8261b675dffc9267945ef7f98</a:t>
            </a:r>
          </a:p>
          <a:p>
            <a:pPr marL="457200" lvl="0" indent="-292100" rtl="0">
              <a:spcBef>
                <a:spcPts val="0"/>
              </a:spcBef>
              <a:buSzPct val="100000"/>
            </a:pPr>
            <a:r>
              <a:rPr lang="pt-BR" sz="1000" u="sng">
                <a:solidFill>
                  <a:srgbClr val="6611CC"/>
                </a:solidFill>
                <a:highlight>
                  <a:srgbClr val="FFFFFF"/>
                </a:highlight>
                <a:hlinkClick r:id="rId6"/>
              </a:rPr>
              <a:t>https://oglobo.globo.com/opiniao/populismo-tarifario-obras-atrasadas-seca-15104780</a:t>
            </a:r>
          </a:p>
          <a:p>
            <a:pPr marL="457200" lvl="0" indent="-292100" rtl="0">
              <a:spcBef>
                <a:spcPts val="0"/>
              </a:spcBef>
              <a:buSzPct val="100000"/>
            </a:pPr>
            <a:r>
              <a:rPr lang="pt-BR" sz="1000" u="sng">
                <a:solidFill>
                  <a:srgbClr val="6611CC"/>
                </a:solidFill>
                <a:highlight>
                  <a:srgbClr val="FFFFFF"/>
                </a:highlight>
                <a:hlinkClick r:id="rId7"/>
              </a:rPr>
              <a:t>https://www.cartacapital.com.br/economia/para-evitar-crise-brasil-precisa-diversificar-matriz-energetica-3395.html</a:t>
            </a:r>
          </a:p>
          <a:p>
            <a:pPr marL="457200" lvl="0" indent="-292100" rtl="0">
              <a:spcBef>
                <a:spcPts val="0"/>
              </a:spcBef>
              <a:buSzPct val="100000"/>
            </a:pPr>
            <a:r>
              <a:rPr lang="pt-BR" sz="1000" u="sng">
                <a:solidFill>
                  <a:srgbClr val="6611CC"/>
                </a:solidFill>
                <a:highlight>
                  <a:srgbClr val="FFFFFF"/>
                </a:highlight>
                <a:hlinkClick r:id="rId8"/>
              </a:rPr>
              <a:t>http://radios.ebc.com.br/revista-brasil/edicao/2015-01/sistema-eletrico-brasileiro-opera-no-limite</a:t>
            </a:r>
          </a:p>
          <a:p>
            <a:pPr marL="457200" lvl="0" indent="-292100" rtl="0">
              <a:spcBef>
                <a:spcPts val="0"/>
              </a:spcBef>
              <a:buSzPct val="100000"/>
            </a:pPr>
            <a:r>
              <a:rPr lang="pt-BR" sz="1000" u="sng">
                <a:solidFill>
                  <a:srgbClr val="6611CC"/>
                </a:solidFill>
                <a:highlight>
                  <a:srgbClr val="FFFFFF"/>
                </a:highlight>
                <a:hlinkClick r:id="rId9"/>
              </a:rPr>
              <a:t>http://noblat.oglobo.globo.com/geral/noticia/2015/01/brasil-enfrenta-pior-crise-energetica-da-historia.html</a:t>
            </a:r>
          </a:p>
          <a:p>
            <a:pPr marL="457200" lvl="0" indent="-292100" rtl="0">
              <a:spcBef>
                <a:spcPts val="0"/>
              </a:spcBef>
              <a:buSzPct val="100000"/>
            </a:pPr>
            <a:r>
              <a:rPr lang="pt-BR" sz="1000" u="sng">
                <a:solidFill>
                  <a:srgbClr val="6611CC"/>
                </a:solidFill>
                <a:highlight>
                  <a:srgbClr val="FFFFFF"/>
                </a:highlight>
                <a:hlinkClick r:id="rId10"/>
              </a:rPr>
              <a:t>https://www.greenme.com.br/informar-se/energia-renovavel/1360-crise-energetica-hidreletricas-interrompem-producao</a:t>
            </a:r>
          </a:p>
          <a:p>
            <a:pPr marL="457200" lvl="0" indent="-292100" rtl="0">
              <a:spcBef>
                <a:spcPts val="0"/>
              </a:spcBef>
              <a:buSzPct val="100000"/>
            </a:pPr>
            <a:r>
              <a:rPr lang="pt-BR" sz="1000" u="sng">
                <a:solidFill>
                  <a:srgbClr val="6611CC"/>
                </a:solidFill>
                <a:highlight>
                  <a:srgbClr val="FFFFFF"/>
                </a:highlight>
                <a:hlinkClick r:id="rId11"/>
              </a:rPr>
              <a:t>http://noticias.r7.com/economia/vila-da-conta-de-luz-mais-cara-termeletrica-cresce-600-em-oito-anos-14032014</a:t>
            </a:r>
          </a:p>
          <a:p>
            <a:pPr marL="457200" lvl="0" indent="-292100" rtl="0">
              <a:spcBef>
                <a:spcPts val="0"/>
              </a:spcBef>
              <a:buSzPct val="100000"/>
            </a:pPr>
            <a:endParaRPr sz="100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4217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5054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1216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400"/>
            </a:lvl2pPr>
            <a:lvl3pPr lvl="2" indent="0" rtl="0">
              <a:spcBef>
                <a:spcPts val="0"/>
              </a:spcBef>
              <a:buNone/>
              <a:defRPr sz="1400"/>
            </a:lvl3pPr>
            <a:lvl4pPr lvl="3" indent="0" rtl="0">
              <a:spcBef>
                <a:spcPts val="0"/>
              </a:spcBef>
              <a:buNone/>
              <a:defRPr sz="1400"/>
            </a:lvl4pPr>
            <a:lvl5pPr lvl="4" indent="0" rtl="0">
              <a:spcBef>
                <a:spcPts val="0"/>
              </a:spcBef>
              <a:buNone/>
              <a:defRPr sz="1400"/>
            </a:lvl5pPr>
            <a:lvl6pPr lvl="5" indent="0" rtl="0">
              <a:spcBef>
                <a:spcPts val="0"/>
              </a:spcBef>
              <a:buNone/>
              <a:defRPr sz="1400"/>
            </a:lvl6pPr>
            <a:lvl7pPr lvl="6" indent="0" rtl="0">
              <a:spcBef>
                <a:spcPts val="0"/>
              </a:spcBef>
              <a:buNone/>
              <a:defRPr sz="1400"/>
            </a:lvl7pPr>
            <a:lvl8pPr lvl="7" indent="0" rtl="0">
              <a:spcBef>
                <a:spcPts val="0"/>
              </a:spcBef>
              <a:buNone/>
              <a:defRPr sz="1400"/>
            </a:lvl8pPr>
            <a:lvl9pPr lvl="8" indent="0" rtl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7800" marR="0" lvl="0" indent="-38100" algn="l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20700" marR="0" lvl="1" indent="-635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63600" marR="0" lvl="2" indent="-762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6500" marR="0" lvl="3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9400" marR="0" lvl="4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92300" marR="0" lvl="5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35200" marR="0" lvl="6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8100" marR="0" lvl="7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21000" marR="0" lvl="8" indent="-889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BR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pt-BR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dk2"/>
                </a:solidFill>
              </a:rPr>
              <a:t>‹nº›</a:t>
            </a:fld>
            <a:endParaRPr lang="pt-BR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311700" y="183975"/>
            <a:ext cx="8520600" cy="911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3400"/>
              <a:t>Energia Solar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subTitle" idx="1"/>
          </p:nvPr>
        </p:nvSpPr>
        <p:spPr>
          <a:xfrm>
            <a:off x="1175100" y="3009275"/>
            <a:ext cx="6793800" cy="83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000000"/>
                </a:solidFill>
              </a:rPr>
              <a:t>Departamento de Engenharia Mecânica</a:t>
            </a:r>
          </a:p>
        </p:txBody>
      </p:sp>
      <p:pic>
        <p:nvPicPr>
          <p:cNvPr id="62" name="Shape 62" descr="brasao_UFSC_vertical_sigla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0675" y="1919574"/>
            <a:ext cx="2071624" cy="130434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1217700" y="3813200"/>
            <a:ext cx="6708600" cy="70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 smtClean="0">
                <a:solidFill>
                  <a:srgbClr val="000000"/>
                </a:solidFill>
              </a:rPr>
              <a:t>Introdução à Engenharia </a:t>
            </a:r>
            <a:r>
              <a:rPr lang="pt-BR" sz="1800" dirty="0">
                <a:solidFill>
                  <a:srgbClr val="000000"/>
                </a:solidFill>
              </a:rPr>
              <a:t>Mecânica</a:t>
            </a: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000000"/>
                </a:solidFill>
              </a:rPr>
              <a:t>22 de </a:t>
            </a:r>
            <a:r>
              <a:rPr lang="pt-BR" sz="1800" dirty="0" smtClean="0">
                <a:solidFill>
                  <a:srgbClr val="000000"/>
                </a:solidFill>
              </a:rPr>
              <a:t>abril, </a:t>
            </a:r>
            <a:r>
              <a:rPr lang="pt-BR" sz="1800" dirty="0">
                <a:solidFill>
                  <a:srgbClr val="000000"/>
                </a:solidFill>
              </a:rPr>
              <a:t>2017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1217700" y="1824350"/>
            <a:ext cx="6793800" cy="83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</a:rPr>
              <a:t>Mateus Bortoli Harano</a:t>
            </a: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000"/>
                </a:solidFill>
              </a:rPr>
              <a:t>Richard de Oliveira Gonçalves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ctrTitle"/>
          </p:nvPr>
        </p:nvSpPr>
        <p:spPr>
          <a:xfrm>
            <a:off x="311700" y="183975"/>
            <a:ext cx="8520600" cy="911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3400"/>
              <a:t>Microgeração e Minigeração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subTitle" idx="1"/>
          </p:nvPr>
        </p:nvSpPr>
        <p:spPr>
          <a:xfrm>
            <a:off x="571500" y="1579200"/>
            <a:ext cx="8012700" cy="324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buSzPct val="100000"/>
              <a:buChar char="●"/>
            </a:pPr>
            <a:r>
              <a:rPr lang="pt-BR" sz="2000"/>
              <a:t>Incentivo governamental</a:t>
            </a:r>
          </a:p>
          <a:p>
            <a:pPr marL="914400" lvl="1" indent="-355600" algn="l" rtl="0">
              <a:spcBef>
                <a:spcPts val="0"/>
              </a:spcBef>
              <a:buSzPct val="100000"/>
              <a:buChar char="○"/>
            </a:pPr>
            <a:r>
              <a:rPr lang="pt-BR" sz="2000"/>
              <a:t>Geração residencial</a:t>
            </a:r>
          </a:p>
          <a:p>
            <a:pPr marL="914400" lvl="1" indent="-355600" algn="l" rtl="0">
              <a:spcBef>
                <a:spcPts val="0"/>
              </a:spcBef>
              <a:buSzPct val="100000"/>
              <a:buChar char="○"/>
            </a:pPr>
            <a:r>
              <a:rPr lang="pt-BR" sz="2000"/>
              <a:t>Geração distribuída</a:t>
            </a:r>
          </a:p>
          <a:p>
            <a:pPr marL="914400" lvl="1" indent="-355600" algn="l" rtl="0">
              <a:spcBef>
                <a:spcPts val="0"/>
              </a:spcBef>
              <a:buSzPct val="100000"/>
              <a:buChar char="○"/>
            </a:pPr>
            <a:r>
              <a:rPr lang="pt-BR" sz="2000"/>
              <a:t>Conectados à rede</a:t>
            </a:r>
          </a:p>
          <a:p>
            <a:pPr marL="457200" lvl="0" indent="-355600" algn="l" rtl="0">
              <a:spcBef>
                <a:spcPts val="0"/>
              </a:spcBef>
              <a:buSzPct val="100000"/>
              <a:buChar char="●"/>
            </a:pPr>
            <a:r>
              <a:rPr lang="pt-BR" sz="2000"/>
              <a:t>Créditos</a:t>
            </a:r>
          </a:p>
        </p:txBody>
      </p:sp>
      <p:pic>
        <p:nvPicPr>
          <p:cNvPr id="127" name="Shape 127" descr="EsquemaSolarGridTi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0648" y="1598400"/>
            <a:ext cx="3792351" cy="324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6441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/>
          <p:nvPr/>
        </p:nvSpPr>
        <p:spPr>
          <a:xfrm>
            <a:off x="134284" y="2914650"/>
            <a:ext cx="4687800" cy="2057400"/>
          </a:xfrm>
          <a:prstGeom prst="snip1Rect">
            <a:avLst>
              <a:gd name="adj" fmla="val 16667"/>
            </a:avLst>
          </a:prstGeom>
          <a:solidFill>
            <a:srgbClr val="FFD966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8100000" algn="tr" rotWithShape="0">
              <a:srgbClr val="000000"/>
            </a:outerShdw>
          </a:effectLst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293200" y="3602375"/>
            <a:ext cx="4545600" cy="1085100"/>
          </a:xfrm>
          <a:prstGeom prst="rect">
            <a:avLst/>
          </a:prstGeom>
          <a:noFill/>
          <a:ln>
            <a:noFill/>
          </a:ln>
          <a:effectLst>
            <a:reflection stA="0" endPos="90000" fadeDir="5400012" sy="-100000" algn="bl" rotWithShape="0"/>
          </a:effectLst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4500" b="1">
                <a:solidFill>
                  <a:srgbClr val="1E4E79"/>
                </a:solidFill>
              </a:rPr>
              <a:t>Funcionamento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ctrTitle"/>
          </p:nvPr>
        </p:nvSpPr>
        <p:spPr>
          <a:xfrm>
            <a:off x="311700" y="183975"/>
            <a:ext cx="8520600" cy="911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3400"/>
              <a:t>Energia Fotovoltaica</a:t>
            </a:r>
          </a:p>
        </p:txBody>
      </p:sp>
      <p:pic>
        <p:nvPicPr>
          <p:cNvPr id="140" name="Shape 140" descr="HTB1AOkJJVXXXXXXXVXXq6xXFXXXB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9050" y="1539925"/>
            <a:ext cx="2676725" cy="267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 descr="solnechnaja-panel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7425" y="1352150"/>
            <a:ext cx="2991254" cy="299125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1354500" y="4035500"/>
            <a:ext cx="2775900" cy="3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/>
              <a:t>Célula Fotovoltaica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6028350" y="4280425"/>
            <a:ext cx="2496000" cy="40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Módulo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ctrTitle"/>
          </p:nvPr>
        </p:nvSpPr>
        <p:spPr>
          <a:xfrm>
            <a:off x="311700" y="183975"/>
            <a:ext cx="8520600" cy="911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3400"/>
              <a:t>Energia Fotovoltaica</a:t>
            </a:r>
          </a:p>
        </p:txBody>
      </p:sp>
      <p:pic>
        <p:nvPicPr>
          <p:cNvPr id="149" name="Shape 149" descr="solar-cell-PT-B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9287" y="1302875"/>
            <a:ext cx="3525425" cy="328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ctrTitle"/>
          </p:nvPr>
        </p:nvSpPr>
        <p:spPr>
          <a:xfrm>
            <a:off x="311700" y="183975"/>
            <a:ext cx="8520600" cy="911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3400"/>
              <a:t>Energia Fotovoltaica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subTitle" idx="1"/>
          </p:nvPr>
        </p:nvSpPr>
        <p:spPr>
          <a:xfrm>
            <a:off x="571500" y="1579200"/>
            <a:ext cx="8012700" cy="302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pt-BR" sz="2000"/>
              <a:t>Baixa eficiência</a:t>
            </a:r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pt-BR" sz="2000"/>
              <a:t>29% (ideal)</a:t>
            </a:r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pt-BR" sz="2000"/>
              <a:t>20% comercialmente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t-BR" sz="2000"/>
              <a:t>Recorde de 26,6% (março de 2017)</a:t>
            </a:r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pt-BR" sz="2000"/>
              <a:t>Kaneka Corporation, Japão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hape 160" descr="efficiency-char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362" y="173624"/>
            <a:ext cx="8635280" cy="479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 descr="usina_solar_funcionamento.png"/>
          <p:cNvPicPr preferRelativeResize="0"/>
          <p:nvPr/>
        </p:nvPicPr>
        <p:blipFill rotWithShape="1">
          <a:blip r:embed="rId3">
            <a:alphaModFix/>
          </a:blip>
          <a:srcRect t="6272" b="10760"/>
          <a:stretch/>
        </p:blipFill>
        <p:spPr>
          <a:xfrm>
            <a:off x="2219600" y="1194024"/>
            <a:ext cx="4704799" cy="378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>
            <a:spLocks noGrp="1"/>
          </p:cNvSpPr>
          <p:nvPr>
            <p:ph type="ctrTitle"/>
          </p:nvPr>
        </p:nvSpPr>
        <p:spPr>
          <a:xfrm>
            <a:off x="311700" y="183975"/>
            <a:ext cx="8520600" cy="911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3400"/>
              <a:t>Energia Fotovoltaica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hape 171" descr="usina eu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550" y="2740306"/>
            <a:ext cx="3453900" cy="195629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/>
        </p:nvSpPr>
        <p:spPr>
          <a:xfrm>
            <a:off x="971550" y="1514662"/>
            <a:ext cx="3632100" cy="14541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215900" marR="0" lvl="0" indent="-1524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580 MWp;</a:t>
            </a:r>
          </a:p>
          <a:p>
            <a:pPr marL="215900" marR="0" lvl="0" indent="-1524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1 700 000 painéis;</a:t>
            </a:r>
          </a:p>
          <a:p>
            <a:pPr marL="215900" marR="0" lvl="0" indent="-1524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 km².</a:t>
            </a:r>
          </a:p>
        </p:txBody>
      </p:sp>
      <p:pic>
        <p:nvPicPr>
          <p:cNvPr id="173" name="Shape 173" descr="Resultado de imagem para itaipu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01518" y="2740306"/>
            <a:ext cx="2932800" cy="195629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/>
        </p:nvSpPr>
        <p:spPr>
          <a:xfrm>
            <a:off x="5782518" y="1514662"/>
            <a:ext cx="2753400" cy="14541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215900" marR="0" lvl="0" indent="-1524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14 000 MWp;</a:t>
            </a:r>
          </a:p>
          <a:p>
            <a:pPr marL="215900" marR="0" lvl="0" indent="-1524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 turbinas;</a:t>
            </a:r>
          </a:p>
          <a:p>
            <a:pPr marL="215900" marR="0" lvl="0" indent="-1524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1 300 km².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514350" y="379284"/>
            <a:ext cx="7403700" cy="7620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Solar star          X            Itaipu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hape 180" descr="usina eu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550" y="2740306"/>
            <a:ext cx="3453900" cy="195629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>
            <a:off x="971550" y="1514662"/>
            <a:ext cx="3632100" cy="14541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215900" marR="0" lvl="0" indent="-1524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58 000 MWp;</a:t>
            </a:r>
          </a:p>
          <a:p>
            <a:pPr marL="215900" marR="0" lvl="0" indent="-1524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170 000 000 painéis;</a:t>
            </a:r>
          </a:p>
          <a:p>
            <a:pPr marL="215900" marR="0" lvl="0" indent="-1524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1 300 km².</a:t>
            </a:r>
          </a:p>
        </p:txBody>
      </p:sp>
      <p:pic>
        <p:nvPicPr>
          <p:cNvPr id="182" name="Shape 182" descr="Resultado de imagem para itaipu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01518" y="2740306"/>
            <a:ext cx="2932800" cy="195629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/>
        </p:nvSpPr>
        <p:spPr>
          <a:xfrm>
            <a:off x="5782518" y="1514662"/>
            <a:ext cx="2753400" cy="14541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215900" marR="0" lvl="0" indent="-1524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14 000 MWp;</a:t>
            </a:r>
          </a:p>
          <a:p>
            <a:pPr marL="215900" marR="0" lvl="0" indent="-1524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 turbinas;</a:t>
            </a:r>
          </a:p>
          <a:p>
            <a:pPr marL="215900" marR="0" lvl="0" indent="-1524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1 300 km².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514350" y="379284"/>
            <a:ext cx="7403700" cy="7620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Solar star          X            Itaipu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ctrTitle"/>
          </p:nvPr>
        </p:nvSpPr>
        <p:spPr>
          <a:xfrm>
            <a:off x="311700" y="183975"/>
            <a:ext cx="8520600" cy="911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3400"/>
              <a:t>Energia Heliotérmica</a:t>
            </a:r>
          </a:p>
        </p:txBody>
      </p:sp>
      <p:pic>
        <p:nvPicPr>
          <p:cNvPr id="190" name="Shape 190" descr="Energia-solar-heliotermic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475" y="1516395"/>
            <a:ext cx="8737050" cy="2816304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/>
          <p:nvPr/>
        </p:nvSpPr>
        <p:spPr>
          <a:xfrm>
            <a:off x="301775" y="4343100"/>
            <a:ext cx="3870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/>
              <a:t>Calha Parabólica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4172525" y="4356225"/>
            <a:ext cx="47679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/>
              <a:t>Torre Solar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325400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sz="3600"/>
              <a:t>Agenda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pt-BR" sz="2400" dirty="0"/>
              <a:t>Energia Solar;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pt-BR" sz="2400" dirty="0"/>
              <a:t>Contexto atual;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pt-BR" sz="2400" dirty="0"/>
              <a:t>Funcionamento;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pt-BR" sz="2400" dirty="0"/>
              <a:t>Vantagens e desvantagens;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pt-BR" sz="2400" dirty="0"/>
              <a:t>Na UFSC;</a:t>
            </a:r>
          </a:p>
          <a:p>
            <a:pPr marL="457200" lvl="0" indent="-3810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pt-BR" sz="2400" dirty="0"/>
              <a:t>Bibliografia.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 descr="1.02.calha_parabolic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774" y="107499"/>
            <a:ext cx="3362500" cy="244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 descr="1.03.coletor_fresnel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6775" y="107500"/>
            <a:ext cx="3362500" cy="2440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 descr="1.04.torre_solar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7775" y="2578650"/>
            <a:ext cx="3362500" cy="2440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 descr="1.05.disco_parabolico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96774" y="2578650"/>
            <a:ext cx="3362500" cy="2440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ctrTitle"/>
          </p:nvPr>
        </p:nvSpPr>
        <p:spPr>
          <a:xfrm>
            <a:off x="311700" y="183975"/>
            <a:ext cx="8520600" cy="911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3400"/>
              <a:t>Energia Heliotérmica</a:t>
            </a:r>
          </a:p>
        </p:txBody>
      </p:sp>
      <p:pic>
        <p:nvPicPr>
          <p:cNvPr id="206" name="Shape 206" descr="1.09.ciclo_com_armazenament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2700" y="1233400"/>
            <a:ext cx="5018599" cy="388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ctrTitle"/>
          </p:nvPr>
        </p:nvSpPr>
        <p:spPr>
          <a:xfrm>
            <a:off x="311700" y="183975"/>
            <a:ext cx="8520600" cy="911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3400"/>
              <a:t>Energia Heliotérmica</a:t>
            </a:r>
          </a:p>
        </p:txBody>
      </p:sp>
      <p:pic>
        <p:nvPicPr>
          <p:cNvPr id="212" name="Shape 212" descr="1.11.ciclo_combinado_fonte_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2699" y="1233399"/>
            <a:ext cx="5018599" cy="382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Shape 2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6441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/>
          <p:nvPr/>
        </p:nvSpPr>
        <p:spPr>
          <a:xfrm>
            <a:off x="134284" y="2691113"/>
            <a:ext cx="4687800" cy="2280899"/>
          </a:xfrm>
          <a:prstGeom prst="snip1Rect">
            <a:avLst>
              <a:gd name="adj" fmla="val 16667"/>
            </a:avLst>
          </a:prstGeom>
          <a:solidFill>
            <a:srgbClr val="FFD966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8100000" algn="tr" rotWithShape="0">
              <a:srgbClr val="000000"/>
            </a:outerShdw>
          </a:effectLst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Shape 219"/>
          <p:cNvSpPr/>
          <p:nvPr/>
        </p:nvSpPr>
        <p:spPr>
          <a:xfrm>
            <a:off x="134283" y="3130108"/>
            <a:ext cx="4600200" cy="2146800"/>
          </a:xfrm>
          <a:prstGeom prst="rect">
            <a:avLst/>
          </a:prstGeom>
          <a:noFill/>
          <a:ln>
            <a:noFill/>
          </a:ln>
          <a:effectLst>
            <a:reflection stA="0" endPos="90000" fadeDir="5400012" sy="-100000" algn="bl" rotWithShape="0"/>
          </a:effectLst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4000" b="1">
                <a:solidFill>
                  <a:srgbClr val="1E4E79"/>
                </a:solidFill>
              </a:rPr>
              <a:t>Vantagens e Desvantagens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ctrTitle"/>
          </p:nvPr>
        </p:nvSpPr>
        <p:spPr>
          <a:xfrm>
            <a:off x="311700" y="183975"/>
            <a:ext cx="8520600" cy="911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3400"/>
              <a:t>Desvantagens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subTitle" idx="1"/>
          </p:nvPr>
        </p:nvSpPr>
        <p:spPr>
          <a:xfrm>
            <a:off x="571500" y="1579200"/>
            <a:ext cx="8012700" cy="29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buSzPct val="100000"/>
              <a:buChar char="●"/>
            </a:pPr>
            <a:r>
              <a:rPr lang="pt-BR" sz="2000"/>
              <a:t>Baixa eficiência;</a:t>
            </a:r>
          </a:p>
          <a:p>
            <a:pPr marL="457200" lvl="0" indent="-355600" algn="l" rtl="0">
              <a:spcBef>
                <a:spcPts val="0"/>
              </a:spcBef>
              <a:buSzPct val="100000"/>
              <a:buChar char="●"/>
            </a:pPr>
            <a:r>
              <a:rPr lang="pt-BR" sz="2000"/>
              <a:t>Área ocupada;</a:t>
            </a:r>
          </a:p>
          <a:p>
            <a:pPr marL="457200" lvl="0" indent="-355600" algn="l" rtl="0">
              <a:spcBef>
                <a:spcPts val="0"/>
              </a:spcBef>
              <a:buSzPct val="100000"/>
              <a:buChar char="●"/>
            </a:pPr>
            <a:r>
              <a:rPr lang="pt-BR" sz="2000"/>
              <a:t>Alto custo de instalação;</a:t>
            </a:r>
          </a:p>
          <a:p>
            <a:pPr marL="457200" lvl="0" indent="-355600" algn="l" rtl="0">
              <a:spcBef>
                <a:spcPts val="0"/>
              </a:spcBef>
              <a:buSzPct val="100000"/>
              <a:buChar char="●"/>
            </a:pPr>
            <a:r>
              <a:rPr lang="pt-BR" sz="2000"/>
              <a:t>Variação na incidência de sol;</a:t>
            </a:r>
          </a:p>
        </p:txBody>
      </p:sp>
      <p:pic>
        <p:nvPicPr>
          <p:cNvPr id="226" name="Shape 226"/>
          <p:cNvPicPr preferRelativeResize="0"/>
          <p:nvPr/>
        </p:nvPicPr>
        <p:blipFill rotWithShape="1">
          <a:blip r:embed="rId3">
            <a:alphaModFix/>
          </a:blip>
          <a:srcRect t="41571" r="41819"/>
          <a:stretch/>
        </p:blipFill>
        <p:spPr>
          <a:xfrm>
            <a:off x="6379248" y="3045123"/>
            <a:ext cx="2296800" cy="230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ctrTitle"/>
          </p:nvPr>
        </p:nvSpPr>
        <p:spPr>
          <a:xfrm>
            <a:off x="311700" y="183975"/>
            <a:ext cx="8520600" cy="911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3400"/>
              <a:t>Vantagens</a:t>
            </a:r>
          </a:p>
        </p:txBody>
      </p:sp>
      <p:sp>
        <p:nvSpPr>
          <p:cNvPr id="232" name="Shape 232"/>
          <p:cNvSpPr txBox="1">
            <a:spLocks noGrp="1"/>
          </p:cNvSpPr>
          <p:nvPr>
            <p:ph type="subTitle" idx="1"/>
          </p:nvPr>
        </p:nvSpPr>
        <p:spPr>
          <a:xfrm>
            <a:off x="571500" y="1579200"/>
            <a:ext cx="8012700" cy="165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buSzPct val="100000"/>
              <a:buChar char="●"/>
            </a:pPr>
            <a:r>
              <a:rPr lang="pt-BR" sz="2000"/>
              <a:t>Implementação na economia local;</a:t>
            </a:r>
          </a:p>
          <a:p>
            <a:pPr marL="457200" lvl="0" indent="-355600" algn="l" rtl="0">
              <a:spcBef>
                <a:spcPts val="0"/>
              </a:spcBef>
              <a:buSzPct val="100000"/>
              <a:buChar char="●"/>
            </a:pPr>
            <a:r>
              <a:rPr lang="pt-BR" sz="2000"/>
              <a:t>Energia limpa e renovável;</a:t>
            </a:r>
          </a:p>
          <a:p>
            <a:pPr marL="457200" lvl="0" indent="-355600" algn="l" rtl="0">
              <a:spcBef>
                <a:spcPts val="0"/>
              </a:spcBef>
              <a:buSzPct val="100000"/>
              <a:buChar char="●"/>
            </a:pPr>
            <a:r>
              <a:rPr lang="pt-BR" sz="2000"/>
              <a:t>Baixo custo de manutenção;</a:t>
            </a:r>
          </a:p>
          <a:p>
            <a:pPr marL="457200" lvl="0" indent="-355600" algn="l" rtl="0">
              <a:spcBef>
                <a:spcPts val="0"/>
              </a:spcBef>
              <a:buSzPct val="100000"/>
              <a:buChar char="●"/>
            </a:pPr>
            <a:r>
              <a:rPr lang="pt-BR" sz="2000"/>
              <a:t>Instalação urbana;</a:t>
            </a:r>
          </a:p>
        </p:txBody>
      </p:sp>
      <p:pic>
        <p:nvPicPr>
          <p:cNvPr id="233" name="Shape 233"/>
          <p:cNvPicPr preferRelativeResize="0"/>
          <p:nvPr/>
        </p:nvPicPr>
        <p:blipFill rotWithShape="1">
          <a:blip r:embed="rId3">
            <a:alphaModFix/>
          </a:blip>
          <a:srcRect l="44696" b="40628"/>
          <a:stretch/>
        </p:blipFill>
        <p:spPr>
          <a:xfrm>
            <a:off x="6746775" y="2311825"/>
            <a:ext cx="2148300" cy="23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Shape 2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6441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/>
          <p:nvPr/>
        </p:nvSpPr>
        <p:spPr>
          <a:xfrm>
            <a:off x="134284" y="2914650"/>
            <a:ext cx="4687800" cy="2057400"/>
          </a:xfrm>
          <a:prstGeom prst="snip1Rect">
            <a:avLst>
              <a:gd name="adj" fmla="val 16667"/>
            </a:avLst>
          </a:prstGeom>
          <a:solidFill>
            <a:srgbClr val="FFD966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8100000" algn="tr" rotWithShape="0">
              <a:srgbClr val="000000"/>
            </a:outerShdw>
          </a:effectLst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-16853" y="3553300"/>
            <a:ext cx="4986300" cy="1085100"/>
          </a:xfrm>
          <a:prstGeom prst="rect">
            <a:avLst/>
          </a:prstGeom>
          <a:noFill/>
          <a:ln>
            <a:noFill/>
          </a:ln>
          <a:effectLst>
            <a:reflection stA="0" endPos="90000" fadeDir="5400012" sy="-100000" algn="bl" rotWithShape="0"/>
          </a:effectLst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4500" b="1">
                <a:solidFill>
                  <a:srgbClr val="1E4E79"/>
                </a:solidFill>
              </a:rPr>
              <a:t>Na </a:t>
            </a:r>
            <a:r>
              <a:rPr lang="pt-BR" sz="4500" b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UFSC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ctrTitle"/>
          </p:nvPr>
        </p:nvSpPr>
        <p:spPr>
          <a:xfrm>
            <a:off x="311700" y="183975"/>
            <a:ext cx="8520600" cy="911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3400"/>
              <a:t>Na UFSC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subTitle" idx="1"/>
          </p:nvPr>
        </p:nvSpPr>
        <p:spPr>
          <a:xfrm>
            <a:off x="571500" y="1579200"/>
            <a:ext cx="8012700" cy="2911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buSzPct val="100000"/>
              <a:buChar char="●"/>
            </a:pPr>
            <a:r>
              <a:rPr lang="pt-BR" sz="2000"/>
              <a:t>Vento Sul</a:t>
            </a:r>
          </a:p>
          <a:p>
            <a:pPr marL="457200" lvl="0" indent="-355600" algn="l" rtl="0">
              <a:spcBef>
                <a:spcPts val="0"/>
              </a:spcBef>
              <a:buSzPct val="100000"/>
              <a:buChar char="●"/>
            </a:pPr>
            <a:r>
              <a:rPr lang="pt-BR" sz="2000"/>
              <a:t>FotovoltaicaUFSC</a:t>
            </a:r>
          </a:p>
          <a:p>
            <a:pPr marL="914400" lvl="1" indent="-355600" algn="l" rtl="0">
              <a:spcBef>
                <a:spcPts val="0"/>
              </a:spcBef>
              <a:buSzPct val="100000"/>
              <a:buChar char="○"/>
            </a:pPr>
            <a:r>
              <a:rPr lang="pt-BR" sz="2000"/>
              <a:t>Ônibus</a:t>
            </a:r>
          </a:p>
          <a:p>
            <a:pPr marL="457200" lvl="0" indent="-355600" algn="l" rtl="0">
              <a:spcBef>
                <a:spcPts val="0"/>
              </a:spcBef>
              <a:buSzPct val="100000"/>
              <a:buChar char="●"/>
            </a:pPr>
            <a:r>
              <a:rPr lang="pt-BR" sz="2000"/>
              <a:t>LabEEE – Eficiência Energética em Edificações</a:t>
            </a:r>
          </a:p>
          <a:p>
            <a:pPr marL="457200" lvl="0" indent="-355600" algn="l" rtl="0">
              <a:spcBef>
                <a:spcPts val="0"/>
              </a:spcBef>
              <a:buSzPct val="100000"/>
              <a:buChar char="●"/>
            </a:pPr>
            <a:r>
              <a:rPr lang="pt-BR" sz="2000"/>
              <a:t>LABSOLAR</a:t>
            </a:r>
          </a:p>
          <a:p>
            <a:pPr marL="457200" lvl="0" indent="-355600" algn="l" rtl="0">
              <a:spcBef>
                <a:spcPts val="0"/>
              </a:spcBef>
              <a:buSzPct val="100000"/>
              <a:buChar char="●"/>
            </a:pPr>
            <a:r>
              <a:rPr lang="pt-BR" sz="2000"/>
              <a:t>LABTUCAL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ctrTitle"/>
          </p:nvPr>
        </p:nvSpPr>
        <p:spPr>
          <a:xfrm>
            <a:off x="311700" y="183975"/>
            <a:ext cx="8520600" cy="911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3400"/>
              <a:t>No curso de Engenharia Mecânica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subTitle" idx="1"/>
          </p:nvPr>
        </p:nvSpPr>
        <p:spPr>
          <a:xfrm>
            <a:off x="571500" y="1579200"/>
            <a:ext cx="8012700" cy="2897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pt-BR" sz="2000"/>
              <a:t>Optativas:</a:t>
            </a:r>
          </a:p>
          <a:p>
            <a:pPr marL="457200" lvl="0" indent="-355600" algn="l" rtl="0">
              <a:spcBef>
                <a:spcPts val="0"/>
              </a:spcBef>
              <a:buSzPct val="100000"/>
              <a:buChar char="●"/>
            </a:pPr>
            <a:r>
              <a:rPr lang="pt-BR" sz="2000"/>
              <a:t>EMC 5452 - Conservação de Energia;</a:t>
            </a:r>
          </a:p>
          <a:p>
            <a:pPr marL="457200" lvl="0" indent="-355600" algn="l" rtl="0">
              <a:spcBef>
                <a:spcPts val="0"/>
              </a:spcBef>
              <a:buSzPct val="100000"/>
              <a:buChar char="●"/>
            </a:pPr>
            <a:r>
              <a:rPr lang="pt-BR" sz="2000"/>
              <a:t>EMC 5430 - Introdução à Energia Solar;</a:t>
            </a:r>
          </a:p>
          <a:p>
            <a:pPr marL="457200" lvl="0" indent="-355600" algn="l" rtl="0">
              <a:spcBef>
                <a:spcPts val="0"/>
              </a:spcBef>
              <a:buSzPct val="100000"/>
              <a:buChar char="●"/>
            </a:pPr>
            <a:r>
              <a:rPr lang="pt-BR" sz="2000"/>
              <a:t>EMC 5459 - Energia Solar</a:t>
            </a:r>
          </a:p>
          <a:p>
            <a:pPr lvl="0" algn="l" rtl="0">
              <a:spcBef>
                <a:spcPts val="0"/>
              </a:spcBef>
              <a:buNone/>
            </a:pPr>
            <a:endParaRPr sz="2000"/>
          </a:p>
        </p:txBody>
      </p:sp>
      <p:pic>
        <p:nvPicPr>
          <p:cNvPr id="253" name="Shape 2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6399" y="3349425"/>
            <a:ext cx="1995599" cy="121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ctrTitle"/>
          </p:nvPr>
        </p:nvSpPr>
        <p:spPr>
          <a:xfrm>
            <a:off x="311700" y="183975"/>
            <a:ext cx="8520600" cy="911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3400"/>
              <a:t>Referências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subTitle" idx="1"/>
          </p:nvPr>
        </p:nvSpPr>
        <p:spPr>
          <a:xfrm>
            <a:off x="571500" y="1426800"/>
            <a:ext cx="8012700" cy="2897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pt-BR" sz="1200">
                <a:solidFill>
                  <a:srgbClr val="000000"/>
                </a:solidFill>
              </a:rPr>
              <a:t>http://www.aneel.gov.br/infografico</a:t>
            </a:r>
          </a:p>
          <a:p>
            <a:pPr marL="457200" lvl="0" indent="-3048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pt-BR" sz="1200">
                <a:solidFill>
                  <a:srgbClr val="000000"/>
                </a:solidFill>
                <a:highlight>
                  <a:srgbClr val="FFFFFF"/>
                </a:highlight>
              </a:rPr>
              <a:t>http://www.aneel.gov.br/documents/656877/15142444/Fontes+de+Energia+no+Brasil/2eb48f5c-cc7f-4f63-867e-b2a4f3603418?version=1.0</a:t>
            </a:r>
          </a:p>
          <a:p>
            <a:pPr marL="457200" lvl="0" indent="-3048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pt-BR" sz="1200">
                <a:solidFill>
                  <a:srgbClr val="000000"/>
                </a:solidFill>
                <a:highlight>
                  <a:srgbClr val="FFFFFF"/>
                </a:highlight>
              </a:rPr>
              <a:t>http://www.correio24horas.com.br/detalhe/desafio-energetico/noticia/crise-energetica-brasileira-e-fruto-da-ma-gestao-e-nao-da-seca-defende-especialista/?cHash=81a3f3e8261b675dffc9267945ef7f98</a:t>
            </a:r>
          </a:p>
          <a:p>
            <a:pPr marL="457200" lvl="0" indent="-3048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pt-BR" sz="1200">
                <a:solidFill>
                  <a:srgbClr val="000000"/>
                </a:solidFill>
                <a:highlight>
                  <a:srgbClr val="FFFFFF"/>
                </a:highlight>
              </a:rPr>
              <a:t>https://oglobo.globo.com/opiniao/populismo-tarifario-obras-atrasadas-seca-15104780</a:t>
            </a:r>
          </a:p>
          <a:p>
            <a:pPr marL="457200" lvl="0" indent="-3048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pt-BR" sz="1200">
                <a:solidFill>
                  <a:srgbClr val="000000"/>
                </a:solidFill>
                <a:highlight>
                  <a:srgbClr val="FFFFFF"/>
                </a:highlight>
              </a:rPr>
              <a:t>https://www.cartacapital.com.br/economia/para-evitar-crise-brasil-precisa-diversificar-matriz-energetica-3395.html</a:t>
            </a:r>
          </a:p>
          <a:p>
            <a:pPr marL="457200" lvl="0" indent="-3048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pt-BR" sz="1200">
                <a:solidFill>
                  <a:srgbClr val="000000"/>
                </a:solidFill>
                <a:highlight>
                  <a:srgbClr val="FFFFFF"/>
                </a:highlight>
              </a:rPr>
              <a:t>http://radios.ebc.com.br/revista-brasil/edicao/2015-01/sistema-eletrico-brasileiro-opera-no-limite</a:t>
            </a:r>
          </a:p>
          <a:p>
            <a:pPr marL="457200" lvl="0" indent="-3048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pt-BR" sz="1200">
                <a:solidFill>
                  <a:srgbClr val="000000"/>
                </a:solidFill>
                <a:highlight>
                  <a:srgbClr val="FFFFFF"/>
                </a:highlight>
              </a:rPr>
              <a:t>http://noblat.oglobo.globo.com/geral/noticia/2015/01/brasil-enfrenta-pior-crise-energetica-da-historia.html</a:t>
            </a:r>
          </a:p>
          <a:p>
            <a:pPr marL="457200" lvl="0" indent="-3048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pt-BR" sz="1200">
                <a:solidFill>
                  <a:srgbClr val="000000"/>
                </a:solidFill>
                <a:highlight>
                  <a:srgbClr val="FFFFFF"/>
                </a:highlight>
              </a:rPr>
              <a:t>https://www.greenme.com.br/informar-se/energia-renovavel/1360-crise-energetica-hidreletricas-interrompem-producao</a:t>
            </a:r>
          </a:p>
          <a:p>
            <a:pPr marL="457200" lvl="0" indent="-3048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pt-BR" sz="1200">
                <a:solidFill>
                  <a:srgbClr val="000000"/>
                </a:solidFill>
                <a:highlight>
                  <a:srgbClr val="FFFFFF"/>
                </a:highlight>
              </a:rPr>
              <a:t>http://noticias.r7.com/economia/vila-da-conta-de-luz-mais-cara-termeletrica-cresce-600-em-oito-anos-14032014</a:t>
            </a:r>
          </a:p>
          <a:p>
            <a:pPr marL="457200" lvl="0" indent="-3048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pt-BR" sz="1200">
                <a:solidFill>
                  <a:srgbClr val="000000"/>
                </a:solidFill>
                <a:highlight>
                  <a:srgbClr val="FFFFFF"/>
                </a:highlight>
              </a:rPr>
              <a:t>https://solargis.info/</a:t>
            </a:r>
          </a:p>
          <a:p>
            <a:pPr marL="457200" lvl="0" indent="-30480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pt-BR" sz="1200">
                <a:solidFill>
                  <a:srgbClr val="000000"/>
                </a:solidFill>
                <a:highlight>
                  <a:srgbClr val="FFFFFF"/>
                </a:highlight>
              </a:rPr>
              <a:t>http://www.aneel.gov.br/informacoes-tecnicas/-/asset_publisher/CegkWaVJWF5E/content/geracao-distribuida-introduc-1/656827?inheritRedirect=false</a:t>
            </a:r>
          </a:p>
          <a:p>
            <a:pPr lvl="0" algn="l" rtl="0">
              <a:spcBef>
                <a:spcPts val="0"/>
              </a:spcBef>
              <a:buNone/>
            </a:pPr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47000"/>
          </a:blip>
          <a:stretch>
            <a:fillRect t="-38999" b="-38999"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6441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/>
          <p:nvPr/>
        </p:nvSpPr>
        <p:spPr>
          <a:xfrm>
            <a:off x="134284" y="2914650"/>
            <a:ext cx="4687800" cy="2057400"/>
          </a:xfrm>
          <a:prstGeom prst="snip1Rect">
            <a:avLst>
              <a:gd name="adj" fmla="val 16667"/>
            </a:avLst>
          </a:prstGeom>
          <a:solidFill>
            <a:srgbClr val="FFD966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8100000" algn="tr" rotWithShape="0">
              <a:srgbClr val="000000"/>
            </a:outerShdw>
          </a:effectLst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Shape 77"/>
          <p:cNvSpPr/>
          <p:nvPr/>
        </p:nvSpPr>
        <p:spPr>
          <a:xfrm>
            <a:off x="443776" y="3524250"/>
            <a:ext cx="3978300" cy="2100600"/>
          </a:xfrm>
          <a:prstGeom prst="rect">
            <a:avLst/>
          </a:prstGeom>
          <a:noFill/>
          <a:ln>
            <a:noFill/>
          </a:ln>
          <a:effectLst>
            <a:reflection stA="0" endPos="90000" fadeDir="5400012" sy="-100000" algn="bl" rotWithShape="0"/>
          </a:effectLst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4500" b="1" i="0" u="none" strike="noStrike" cap="none">
                <a:solidFill>
                  <a:srgbClr val="1E4E79"/>
                </a:solidFill>
              </a:rPr>
              <a:t>E</a:t>
            </a:r>
            <a:r>
              <a:rPr lang="pt-BR" sz="4500" b="1">
                <a:solidFill>
                  <a:srgbClr val="1E4E79"/>
                </a:solidFill>
              </a:rPr>
              <a:t>nergia Solar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ctrTitle"/>
          </p:nvPr>
        </p:nvSpPr>
        <p:spPr>
          <a:xfrm>
            <a:off x="311700" y="183975"/>
            <a:ext cx="8520600" cy="911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3400"/>
              <a:t>Referências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subTitle" idx="1"/>
          </p:nvPr>
        </p:nvSpPr>
        <p:spPr>
          <a:xfrm>
            <a:off x="571500" y="1426800"/>
            <a:ext cx="8012700" cy="2897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pt-BR" sz="1200">
                <a:solidFill>
                  <a:srgbClr val="000000"/>
                </a:solidFill>
                <a:highlight>
                  <a:srgbClr val="FFFFFF"/>
                </a:highlight>
              </a:rPr>
              <a:t>www.portalsolar.com.br/</a:t>
            </a:r>
          </a:p>
          <a:p>
            <a:pPr marL="457200" lvl="0" indent="-304800" algn="l" rtl="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pt-BR" sz="1200">
                <a:solidFill>
                  <a:srgbClr val="000000"/>
                </a:solidFill>
                <a:highlight>
                  <a:srgbClr val="FFFFFF"/>
                </a:highlight>
              </a:rPr>
              <a:t>http://spectrum.ieee.org/energywise/energy/renewables/efficiency-of-solar-cells-continues-to-climb</a:t>
            </a:r>
          </a:p>
          <a:p>
            <a:pPr marL="457200" lvl="0" indent="-304800" algn="l" rtl="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pt-BR" sz="1200">
                <a:solidFill>
                  <a:srgbClr val="000000"/>
                </a:solidFill>
                <a:highlight>
                  <a:srgbClr val="FFFFFF"/>
                </a:highlight>
              </a:rPr>
              <a:t>energiaheliotermica.gov.br</a:t>
            </a:r>
          </a:p>
          <a:p>
            <a:pPr lvl="0" algn="l" rtl="0">
              <a:spcBef>
                <a:spcPts val="0"/>
              </a:spcBef>
              <a:buNone/>
            </a:pPr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311700" y="183975"/>
            <a:ext cx="8520600" cy="911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3400"/>
              <a:t>Energia Solar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subTitle" idx="1"/>
          </p:nvPr>
        </p:nvSpPr>
        <p:spPr>
          <a:xfrm>
            <a:off x="571500" y="1579200"/>
            <a:ext cx="8012700" cy="1655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buSzPct val="100000"/>
              <a:buChar char="●"/>
            </a:pPr>
            <a:r>
              <a:rPr lang="pt-BR" sz="2000"/>
              <a:t>Energia proveniente do Sol</a:t>
            </a:r>
          </a:p>
          <a:p>
            <a:pPr marL="914400" lvl="1" indent="-355600" algn="l" rtl="0">
              <a:spcBef>
                <a:spcPts val="0"/>
              </a:spcBef>
              <a:buSzPct val="100000"/>
              <a:buChar char="○"/>
            </a:pPr>
            <a:r>
              <a:rPr lang="pt-BR" sz="2000"/>
              <a:t>Luz</a:t>
            </a:r>
          </a:p>
          <a:p>
            <a:pPr marL="914400" lvl="1" indent="-355600" algn="l" rtl="0">
              <a:spcBef>
                <a:spcPts val="0"/>
              </a:spcBef>
              <a:buSzPct val="100000"/>
              <a:buChar char="○"/>
            </a:pPr>
            <a:r>
              <a:rPr lang="pt-BR" sz="2000"/>
              <a:t>Calor</a:t>
            </a:r>
          </a:p>
        </p:txBody>
      </p:sp>
      <p:pic>
        <p:nvPicPr>
          <p:cNvPr id="84" name="Shape 84" descr="m1_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8651" y="2991150"/>
            <a:ext cx="4236825" cy="19108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/>
          <p:nvPr/>
        </p:nvSpPr>
        <p:spPr>
          <a:xfrm>
            <a:off x="5865175" y="4644900"/>
            <a:ext cx="1010400" cy="257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ctrTitle"/>
          </p:nvPr>
        </p:nvSpPr>
        <p:spPr>
          <a:xfrm>
            <a:off x="311700" y="183975"/>
            <a:ext cx="8520600" cy="911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3400"/>
              <a:t>Tipos de Geração</a:t>
            </a:r>
          </a:p>
        </p:txBody>
      </p:sp>
      <p:pic>
        <p:nvPicPr>
          <p:cNvPr id="91" name="Shape 91" descr="Calha Parabólic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3900" y="1348825"/>
            <a:ext cx="4571749" cy="288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 descr="Energia Fotovoltaica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650" y="1348825"/>
            <a:ext cx="2743343" cy="29740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656050" y="4445550"/>
            <a:ext cx="2703000" cy="32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/>
              <a:t>Energia Fotovoltaica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3988825" y="4340575"/>
            <a:ext cx="4526700" cy="44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/>
              <a:t>Energia Heliotérmica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6441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/>
          <p:nvPr/>
        </p:nvSpPr>
        <p:spPr>
          <a:xfrm>
            <a:off x="134284" y="2914650"/>
            <a:ext cx="4687800" cy="2057400"/>
          </a:xfrm>
          <a:prstGeom prst="snip1Rect">
            <a:avLst>
              <a:gd name="adj" fmla="val 16667"/>
            </a:avLst>
          </a:prstGeom>
          <a:solidFill>
            <a:srgbClr val="FFD966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8100000" algn="tr" rotWithShape="0">
              <a:srgbClr val="000000"/>
            </a:outerShdw>
          </a:effectLst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744422" y="3211078"/>
            <a:ext cx="3353100" cy="1731000"/>
          </a:xfrm>
          <a:prstGeom prst="rect">
            <a:avLst/>
          </a:prstGeom>
          <a:noFill/>
          <a:ln>
            <a:noFill/>
          </a:ln>
          <a:effectLst>
            <a:reflection stA="0" endPos="90000" fadeDir="5400012" sy="-100000" algn="bl" rotWithShape="0"/>
          </a:effectLst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4500" b="1">
                <a:solidFill>
                  <a:srgbClr val="1E4E79"/>
                </a:solidFill>
              </a:rPr>
              <a:t>Contexto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4500" b="1">
                <a:solidFill>
                  <a:srgbClr val="1E4E79"/>
                </a:solidFill>
              </a:rPr>
              <a:t>Atual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ctrTitle"/>
          </p:nvPr>
        </p:nvSpPr>
        <p:spPr>
          <a:xfrm>
            <a:off x="311700" y="183975"/>
            <a:ext cx="8520600" cy="911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3400"/>
              <a:t>Matriz Energética Brasileira</a:t>
            </a:r>
          </a:p>
        </p:txBody>
      </p:sp>
      <p:pic>
        <p:nvPicPr>
          <p:cNvPr id="107" name="Shape 107" descr="1495337623628335 (1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2850" y="1508924"/>
            <a:ext cx="7020025" cy="309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1870800" y="4592400"/>
            <a:ext cx="5483100" cy="11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/>
              <a:t>Fonte: www.aneel.gov.br (2016).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ctrTitle"/>
          </p:nvPr>
        </p:nvSpPr>
        <p:spPr>
          <a:xfrm>
            <a:off x="311700" y="183975"/>
            <a:ext cx="8520600" cy="911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3400"/>
              <a:t>Potencial de Energia Solar</a:t>
            </a:r>
          </a:p>
        </p:txBody>
      </p:sp>
      <p:pic>
        <p:nvPicPr>
          <p:cNvPr id="114" name="Shape 114" descr="Solargis-World-GHI-solar-resource-map-e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8300" y="1095675"/>
            <a:ext cx="7152075" cy="3909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ctrTitle"/>
          </p:nvPr>
        </p:nvSpPr>
        <p:spPr>
          <a:xfrm>
            <a:off x="311700" y="183975"/>
            <a:ext cx="8520600" cy="911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3400"/>
              <a:t>Maiores produtores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subTitle" idx="1"/>
          </p:nvPr>
        </p:nvSpPr>
        <p:spPr>
          <a:xfrm>
            <a:off x="571500" y="1579200"/>
            <a:ext cx="8012700" cy="324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buSzPct val="100000"/>
              <a:buAutoNum type="arabicPeriod"/>
            </a:pPr>
            <a:r>
              <a:rPr lang="pt-BR" sz="2000" dirty="0"/>
              <a:t>Alemanha - 38 250 </a:t>
            </a:r>
            <a:r>
              <a:rPr lang="pt-BR" sz="2000" dirty="0" err="1"/>
              <a:t>MegaWatts</a:t>
            </a:r>
            <a:endParaRPr lang="pt-BR" sz="2000" dirty="0"/>
          </a:p>
          <a:p>
            <a:pPr marL="457200" lvl="0" indent="-355600" algn="l" rtl="0">
              <a:spcBef>
                <a:spcPts val="0"/>
              </a:spcBef>
              <a:buSzPct val="100000"/>
              <a:buAutoNum type="arabicPeriod"/>
            </a:pPr>
            <a:r>
              <a:rPr lang="pt-BR" sz="2000" dirty="0"/>
              <a:t>China - 28 330 </a:t>
            </a:r>
            <a:r>
              <a:rPr lang="pt-BR" sz="2000" dirty="0" err="1"/>
              <a:t>MegaWatts</a:t>
            </a:r>
            <a:endParaRPr lang="pt-BR" sz="2000" dirty="0"/>
          </a:p>
          <a:p>
            <a:pPr marL="457200" lvl="0" indent="-355600" algn="l" rtl="0">
              <a:spcBef>
                <a:spcPts val="0"/>
              </a:spcBef>
              <a:buSzPct val="100000"/>
              <a:buAutoNum type="arabicPeriod"/>
            </a:pPr>
            <a:r>
              <a:rPr lang="pt-BR" sz="2000" dirty="0"/>
              <a:t>Japão - 23 409 </a:t>
            </a:r>
            <a:r>
              <a:rPr lang="pt-BR" sz="2000" dirty="0" err="1"/>
              <a:t>MegaWatts</a:t>
            </a:r>
            <a:endParaRPr lang="pt-BR" sz="2000" dirty="0"/>
          </a:p>
          <a:p>
            <a:pPr marL="457200" lvl="0" indent="-355600" algn="l" rtl="0">
              <a:spcBef>
                <a:spcPts val="0"/>
              </a:spcBef>
              <a:buSzPct val="100000"/>
              <a:buAutoNum type="arabicPeriod"/>
            </a:pPr>
            <a:r>
              <a:rPr lang="pt-BR" sz="2000" dirty="0"/>
              <a:t>Itália - 18 622 </a:t>
            </a:r>
            <a:r>
              <a:rPr lang="pt-BR" sz="2000" dirty="0" err="1"/>
              <a:t>MegaWatts</a:t>
            </a:r>
            <a:endParaRPr lang="pt-BR" sz="2000" dirty="0"/>
          </a:p>
          <a:p>
            <a:pPr marL="457200" lvl="0" indent="-355600" algn="l" rtl="0">
              <a:spcBef>
                <a:spcPts val="0"/>
              </a:spcBef>
              <a:buSzPct val="100000"/>
              <a:buAutoNum type="arabicPeriod"/>
            </a:pPr>
            <a:r>
              <a:rPr lang="pt-BR" sz="2000" dirty="0"/>
              <a:t>Estados Unidos - 18 317 </a:t>
            </a:r>
            <a:r>
              <a:rPr lang="pt-BR" sz="2000" dirty="0" err="1"/>
              <a:t>MegaWatts</a:t>
            </a:r>
            <a:endParaRPr lang="pt-BR" sz="2000" dirty="0"/>
          </a:p>
          <a:p>
            <a:pPr lvl="0" algn="l" rtl="0">
              <a:spcBef>
                <a:spcPts val="0"/>
              </a:spcBef>
              <a:buNone/>
            </a:pPr>
            <a:r>
              <a:rPr lang="pt-BR" sz="2000" dirty="0" smtClean="0"/>
              <a:t> ?. Brasil </a:t>
            </a:r>
            <a:r>
              <a:rPr lang="pt-BR" sz="2000" dirty="0"/>
              <a:t>- 15 </a:t>
            </a:r>
            <a:r>
              <a:rPr lang="pt-BR" sz="2000" dirty="0" err="1"/>
              <a:t>MegaWatts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378</Words>
  <Application>Microsoft Office PowerPoint</Application>
  <PresentationFormat>Apresentação na tela (16:9)</PresentationFormat>
  <Paragraphs>120</Paragraphs>
  <Slides>30</Slides>
  <Notes>30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3" baseType="lpstr">
      <vt:lpstr>Arial</vt:lpstr>
      <vt:lpstr>Calibri</vt:lpstr>
      <vt:lpstr>simple-light-2</vt:lpstr>
      <vt:lpstr>Energia Solar</vt:lpstr>
      <vt:lpstr>Agenda</vt:lpstr>
      <vt:lpstr>Apresentação do PowerPoint</vt:lpstr>
      <vt:lpstr>Energia Solar</vt:lpstr>
      <vt:lpstr>Tipos de Geração</vt:lpstr>
      <vt:lpstr>Apresentação do PowerPoint</vt:lpstr>
      <vt:lpstr>Matriz Energética Brasileira</vt:lpstr>
      <vt:lpstr>Potencial de Energia Solar</vt:lpstr>
      <vt:lpstr>Maiores produtores</vt:lpstr>
      <vt:lpstr>Microgeração e Minigeração</vt:lpstr>
      <vt:lpstr>Apresentação do PowerPoint</vt:lpstr>
      <vt:lpstr>Energia Fotovoltaica</vt:lpstr>
      <vt:lpstr>Energia Fotovoltaica</vt:lpstr>
      <vt:lpstr>Energia Fotovoltaica</vt:lpstr>
      <vt:lpstr>Apresentação do PowerPoint</vt:lpstr>
      <vt:lpstr>Energia Fotovoltaica</vt:lpstr>
      <vt:lpstr>Apresentação do PowerPoint</vt:lpstr>
      <vt:lpstr>Apresentação do PowerPoint</vt:lpstr>
      <vt:lpstr>Energia Heliotérmica</vt:lpstr>
      <vt:lpstr>Apresentação do PowerPoint</vt:lpstr>
      <vt:lpstr>Energia Heliotérmica</vt:lpstr>
      <vt:lpstr>Energia Heliotérmica</vt:lpstr>
      <vt:lpstr>Apresentação do PowerPoint</vt:lpstr>
      <vt:lpstr>Desvantagens</vt:lpstr>
      <vt:lpstr>Vantagens</vt:lpstr>
      <vt:lpstr>Apresentação do PowerPoint</vt:lpstr>
      <vt:lpstr>Na UFSC</vt:lpstr>
      <vt:lpstr>No curso de Engenharia Mecânica</vt:lpstr>
      <vt:lpstr>Referências</vt:lpstr>
      <vt:lpstr>Referências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Energia Solar</dc:title>
  <cp:lastModifiedBy>Nepet</cp:lastModifiedBy>
  <cp:revision>3</cp:revision>
  <dcterms:modified xsi:type="dcterms:W3CDTF">2017-06-01T13:23:39Z</dcterms:modified>
</cp:coreProperties>
</file>